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409" r:id="rId2"/>
    <p:sldId id="402" r:id="rId3"/>
    <p:sldId id="268" r:id="rId4"/>
    <p:sldId id="269" r:id="rId5"/>
    <p:sldId id="391" r:id="rId6"/>
    <p:sldId id="408" r:id="rId7"/>
    <p:sldId id="399" r:id="rId8"/>
    <p:sldId id="270" r:id="rId9"/>
    <p:sldId id="400" r:id="rId10"/>
    <p:sldId id="417" r:id="rId11"/>
    <p:sldId id="401" r:id="rId12"/>
    <p:sldId id="274" r:id="rId13"/>
    <p:sldId id="275" r:id="rId14"/>
    <p:sldId id="289" r:id="rId15"/>
    <p:sldId id="427" r:id="rId16"/>
    <p:sldId id="416" r:id="rId17"/>
    <p:sldId id="302" r:id="rId18"/>
    <p:sldId id="39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94" autoAdjust="0"/>
    <p:restoredTop sz="90782" autoAdjust="0"/>
  </p:normalViewPr>
  <p:slideViewPr>
    <p:cSldViewPr snapToGrid="0">
      <p:cViewPr varScale="1">
        <p:scale>
          <a:sx n="112" d="100"/>
          <a:sy n="112" d="100"/>
        </p:scale>
        <p:origin x="125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24/01/2025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010AB-3D9E-EB1D-DF2F-FA2016AA5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82D40-6BB2-8D65-CC46-1BB50349F4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370E9-44F5-14B6-7CA9-A9F37E0C55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D99D5-41F6-7826-DC95-3E29C1CAC5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213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533655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149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24908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433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Geneva, CH – January 2025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053" y="4841542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1617713" y="4259606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061554" y="3775119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4478369" y="315491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5943650" y="2569137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473644" y="1986145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8938925" y="150193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889" y="3159024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030499" y="4482463"/>
            <a:ext cx="45005" cy="359079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5853" y="2366893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17853" y="3290223"/>
            <a:ext cx="43152" cy="4848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184539" y="4799765"/>
            <a:ext cx="1957593" cy="51330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323883" y="5904461"/>
            <a:ext cx="930699" cy="271068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05714" y="962563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708095" y="3875139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238095" y="18858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</p:cNvCxnSpPr>
          <p:nvPr/>
        </p:nvCxnSpPr>
        <p:spPr>
          <a:xfrm flipH="1" flipV="1">
            <a:off x="7592469" y="4213992"/>
            <a:ext cx="3021165" cy="983237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9938376" y="3429000"/>
            <a:ext cx="440736" cy="446139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E56D9478-0486-57E7-C866-89EB00F8DA53}"/>
              </a:ext>
            </a:extLst>
          </p:cNvPr>
          <p:cNvSpPr/>
          <p:nvPr/>
        </p:nvSpPr>
        <p:spPr>
          <a:xfrm>
            <a:off x="10253919" y="79218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 - 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3CB438-9F85-7B33-60C9-579B4E45591D}"/>
              </a:ext>
            </a:extLst>
          </p:cNvPr>
          <p:cNvSpPr txBox="1"/>
          <p:nvPr/>
        </p:nvSpPr>
        <p:spPr>
          <a:xfrm>
            <a:off x="8937083" y="396507"/>
            <a:ext cx="197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AI for multimedia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B47EA19-F11F-9FD3-ECFE-A454FEF2AEB5}"/>
              </a:ext>
            </a:extLst>
          </p:cNvPr>
          <p:cNvCxnSpPr>
            <a:cxnSpLocks/>
          </p:cNvCxnSpPr>
          <p:nvPr/>
        </p:nvCxnSpPr>
        <p:spPr>
          <a:xfrm>
            <a:off x="9924691" y="7711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5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CF1BA-4F43-D224-9F70-E83ACC299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944FD037-A065-C863-0608-8DADBEFA4184}"/>
              </a:ext>
            </a:extLst>
          </p:cNvPr>
          <p:cNvGrpSpPr/>
          <p:nvPr/>
        </p:nvGrpSpPr>
        <p:grpSpPr>
          <a:xfrm>
            <a:off x="1395742" y="128482"/>
            <a:ext cx="8702441" cy="6577838"/>
            <a:chOff x="2568812" y="128482"/>
            <a:chExt cx="7564737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D39955-34AE-D216-62D1-7E673226CF83}"/>
                </a:ext>
              </a:extLst>
            </p:cNvPr>
            <p:cNvGrpSpPr/>
            <p:nvPr/>
          </p:nvGrpSpPr>
          <p:grpSpPr>
            <a:xfrm>
              <a:off x="3444306" y="128482"/>
              <a:ext cx="553387" cy="6577838"/>
              <a:chOff x="3433194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6F3DD3FE-681B-4296-4B04-C70A204F5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D6C3CA-5494-C500-7F81-7219EE4CBFB4}"/>
                  </a:ext>
                </a:extLst>
              </p:cNvPr>
              <p:cNvSpPr txBox="1"/>
              <p:nvPr/>
            </p:nvSpPr>
            <p:spPr>
              <a:xfrm>
                <a:off x="3433194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B9D27DA-D283-2B0B-48B6-DF8A374AC2E3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CDB52E6C-5F68-2972-052D-1154273968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AEE00F-0EDA-4EE2-DD1F-93C0AE3BB2DD}"/>
                  </a:ext>
                </a:extLst>
              </p:cNvPr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67EBB65-82A9-66E8-3B65-37C2D2EBBF41}"/>
                </a:ext>
              </a:extLst>
            </p:cNvPr>
            <p:cNvGrpSpPr/>
            <p:nvPr/>
          </p:nvGrpSpPr>
          <p:grpSpPr>
            <a:xfrm>
              <a:off x="6609738" y="131049"/>
              <a:ext cx="557706" cy="6575271"/>
              <a:chOff x="6598493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5E828DE-1814-E211-8960-0B4DD81635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FEC0AFE-099E-A8F4-2AF5-0F62FA4087BA}"/>
                  </a:ext>
                </a:extLst>
              </p:cNvPr>
              <p:cNvSpPr txBox="1"/>
              <p:nvPr/>
            </p:nvSpPr>
            <p:spPr>
              <a:xfrm>
                <a:off x="6598493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B77F3E4-F0CA-9E04-7B04-C7DDEF56448D}"/>
                </a:ext>
              </a:extLst>
            </p:cNvPr>
            <p:cNvGrpSpPr/>
            <p:nvPr/>
          </p:nvGrpSpPr>
          <p:grpSpPr>
            <a:xfrm>
              <a:off x="8197058" y="131049"/>
              <a:ext cx="540719" cy="6575271"/>
              <a:chOff x="8185799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499560A-AF2F-F204-2C56-14C4C6BF6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2B81188-E5C1-BFFA-3989-1EC1EE7C2D46}"/>
                  </a:ext>
                </a:extLst>
              </p:cNvPr>
              <p:cNvSpPr txBox="1"/>
              <p:nvPr/>
            </p:nvSpPr>
            <p:spPr>
              <a:xfrm>
                <a:off x="8185799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113B96D-94BB-8BD8-6166-3DE83A5E909D}"/>
                </a:ext>
              </a:extLst>
            </p:cNvPr>
            <p:cNvGrpSpPr/>
            <p:nvPr/>
          </p:nvGrpSpPr>
          <p:grpSpPr>
            <a:xfrm>
              <a:off x="9574403" y="131049"/>
              <a:ext cx="559146" cy="6575271"/>
              <a:chOff x="9554072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5F8A3ACF-4110-C45A-1A4A-BD7AC8658F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3189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F4560CD-0A93-A3F5-33B6-CF45905A5A7B}"/>
                  </a:ext>
                </a:extLst>
              </p:cNvPr>
              <p:cNvSpPr txBox="1"/>
              <p:nvPr/>
            </p:nvSpPr>
            <p:spPr>
              <a:xfrm>
                <a:off x="9554072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3224058-2F44-EAC2-1CF4-417D59DF2343}"/>
                </a:ext>
              </a:extLst>
            </p:cNvPr>
            <p:cNvGrpSpPr/>
            <p:nvPr/>
          </p:nvGrpSpPr>
          <p:grpSpPr>
            <a:xfrm>
              <a:off x="2568812" y="436009"/>
              <a:ext cx="6008940" cy="200051"/>
              <a:chOff x="2573747" y="456142"/>
              <a:chExt cx="6008940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51488E5F-1D06-2021-F9C1-8671E8FE2003}"/>
                  </a:ext>
                </a:extLst>
              </p:cNvPr>
              <p:cNvSpPr txBox="1"/>
              <p:nvPr/>
            </p:nvSpPr>
            <p:spPr>
              <a:xfrm>
                <a:off x="3585050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DC775E1D-DC93-4AC1-D533-7AA868008C13}"/>
                  </a:ext>
                </a:extLst>
              </p:cNvPr>
              <p:cNvSpPr txBox="1"/>
              <p:nvPr/>
            </p:nvSpPr>
            <p:spPr>
              <a:xfrm>
                <a:off x="5153853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38FB7C4D-6EB6-4BF2-142D-B0A1322533A3}"/>
                  </a:ext>
                </a:extLst>
              </p:cNvPr>
              <p:cNvSpPr txBox="1"/>
              <p:nvPr/>
            </p:nvSpPr>
            <p:spPr>
              <a:xfrm>
                <a:off x="6731120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F7E19EF-A5D0-5943-8A68-668BEF2F1FB3}"/>
                  </a:ext>
                </a:extLst>
              </p:cNvPr>
              <p:cNvSpPr txBox="1"/>
              <p:nvPr/>
            </p:nvSpPr>
            <p:spPr>
              <a:xfrm>
                <a:off x="8317938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4EF41B0-87AF-0424-BE2A-4092D86290E9}"/>
                  </a:ext>
                </a:extLst>
              </p:cNvPr>
              <p:cNvSpPr txBox="1"/>
              <p:nvPr/>
            </p:nvSpPr>
            <p:spPr>
              <a:xfrm>
                <a:off x="3978166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B843827-CC5F-8E72-E99C-575EF8F24A7F}"/>
                  </a:ext>
                </a:extLst>
              </p:cNvPr>
              <p:cNvSpPr txBox="1"/>
              <p:nvPr/>
            </p:nvSpPr>
            <p:spPr>
              <a:xfrm>
                <a:off x="437365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BAA9A313-A575-9995-BFEB-BB93EBDED574}"/>
                  </a:ext>
                </a:extLst>
              </p:cNvPr>
              <p:cNvSpPr txBox="1"/>
              <p:nvPr/>
            </p:nvSpPr>
            <p:spPr>
              <a:xfrm>
                <a:off x="4762063" y="456142"/>
                <a:ext cx="27589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6CECAFD-EF60-7EDC-866C-771C114457FC}"/>
                  </a:ext>
                </a:extLst>
              </p:cNvPr>
              <p:cNvSpPr txBox="1"/>
              <p:nvPr/>
            </p:nvSpPr>
            <p:spPr>
              <a:xfrm>
                <a:off x="5550033" y="456142"/>
                <a:ext cx="26753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CE4FD48-B0B1-CCA1-E66D-BE081806E69B}"/>
                  </a:ext>
                </a:extLst>
              </p:cNvPr>
              <p:cNvSpPr txBox="1"/>
              <p:nvPr/>
            </p:nvSpPr>
            <p:spPr>
              <a:xfrm>
                <a:off x="5943426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32DCD51-7DD2-EC98-38A5-7ADC9A52AF8E}"/>
                  </a:ext>
                </a:extLst>
              </p:cNvPr>
              <p:cNvSpPr txBox="1"/>
              <p:nvPr/>
            </p:nvSpPr>
            <p:spPr>
              <a:xfrm>
                <a:off x="6336925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1388674-536B-E55E-A125-E5C065FC7A33}"/>
                  </a:ext>
                </a:extLst>
              </p:cNvPr>
              <p:cNvSpPr txBox="1"/>
              <p:nvPr/>
            </p:nvSpPr>
            <p:spPr>
              <a:xfrm>
                <a:off x="712333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A7AB116-F6E4-F913-3000-CEE64E8A5B9C}"/>
                  </a:ext>
                </a:extLst>
              </p:cNvPr>
              <p:cNvSpPr txBox="1"/>
              <p:nvPr/>
            </p:nvSpPr>
            <p:spPr>
              <a:xfrm>
                <a:off x="7522926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A991224-E54F-FB70-2CBB-85AD9AC682CF}"/>
                  </a:ext>
                </a:extLst>
              </p:cNvPr>
              <p:cNvSpPr txBox="1"/>
              <p:nvPr/>
            </p:nvSpPr>
            <p:spPr>
              <a:xfrm>
                <a:off x="7917644" y="456142"/>
                <a:ext cx="27032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8D89CFCB-1F63-923E-6EEF-3147CB75589F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CA45E7-3292-42D8-7497-A429F1920F91}"/>
              </a:ext>
            </a:extLst>
          </p:cNvPr>
          <p:cNvGrpSpPr/>
          <p:nvPr/>
        </p:nvGrpSpPr>
        <p:grpSpPr>
          <a:xfrm>
            <a:off x="57523" y="588309"/>
            <a:ext cx="12184459" cy="6398125"/>
            <a:chOff x="1047914" y="271606"/>
            <a:chExt cx="12184459" cy="6745009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7D7071C-C501-48E7-34F4-4F6D2C82B4C5}"/>
                </a:ext>
              </a:extLst>
            </p:cNvPr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157716C-5AD1-27BD-3DE2-A0BDA9DC09EB}"/>
                </a:ext>
              </a:extLst>
            </p:cNvPr>
            <p:cNvSpPr txBox="1"/>
            <p:nvPr/>
          </p:nvSpPr>
          <p:spPr>
            <a:xfrm>
              <a:off x="1840777" y="593120"/>
              <a:ext cx="3688850" cy="186021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84246E-8417-F9FA-F5EC-8EBB1F136879}"/>
                </a:ext>
              </a:extLst>
            </p:cNvPr>
            <p:cNvSpPr txBox="1"/>
            <p:nvPr/>
          </p:nvSpPr>
          <p:spPr>
            <a:xfrm>
              <a:off x="1390768" y="271606"/>
              <a:ext cx="4637528" cy="282051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05777E5-69FE-FA58-DFBD-A4BD7E13E118}"/>
                </a:ext>
              </a:extLst>
            </p:cNvPr>
            <p:cNvGrpSpPr/>
            <p:nvPr/>
          </p:nvGrpSpPr>
          <p:grpSpPr>
            <a:xfrm>
              <a:off x="1943844" y="4437895"/>
              <a:ext cx="6794288" cy="1744617"/>
              <a:chOff x="3102768" y="4008162"/>
              <a:chExt cx="6794288" cy="174461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8064019-6B47-6A88-2E88-81A40C44FC1B}"/>
                  </a:ext>
                </a:extLst>
              </p:cNvPr>
              <p:cNvSpPr txBox="1"/>
              <p:nvPr/>
            </p:nvSpPr>
            <p:spPr>
              <a:xfrm>
                <a:off x="3337329" y="4008162"/>
                <a:ext cx="5212478" cy="318189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E0F24F9-678D-4773-D8D0-881D390E0E11}"/>
                  </a:ext>
                </a:extLst>
              </p:cNvPr>
              <p:cNvSpPr txBox="1"/>
              <p:nvPr/>
            </p:nvSpPr>
            <p:spPr>
              <a:xfrm>
                <a:off x="3102768" y="5490286"/>
                <a:ext cx="6794288" cy="262493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685A0A9-2F13-EB69-A744-CA30309DBC6F}"/>
                </a:ext>
              </a:extLst>
            </p:cNvPr>
            <p:cNvSpPr txBox="1"/>
            <p:nvPr/>
          </p:nvSpPr>
          <p:spPr>
            <a:xfrm>
              <a:off x="1315492" y="1564979"/>
              <a:ext cx="6101454" cy="295848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Geometry-based PCC v.2 (advanced compression tools)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9A158-B837-BD5A-A417-4EAD668F4D52}"/>
                </a:ext>
              </a:extLst>
            </p:cNvPr>
            <p:cNvSpPr txBox="1"/>
            <p:nvPr/>
          </p:nvSpPr>
          <p:spPr>
            <a:xfrm>
              <a:off x="1047914" y="3992100"/>
              <a:ext cx="4520385" cy="270764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000" dirty="0"/>
                <a:t>Omnidirectional </a:t>
              </a:r>
              <a:r>
                <a:rPr lang="en-GB" sz="1000" dirty="0" err="1"/>
                <a:t>MediA</a:t>
              </a:r>
              <a:r>
                <a:rPr lang="en-GB" sz="1000" dirty="0"/>
                <a:t> Format (OMAF) – Server-Side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177DE9A-F39A-D4A9-0C7E-93D80352465D}"/>
                </a:ext>
              </a:extLst>
            </p:cNvPr>
            <p:cNvSpPr txBox="1"/>
            <p:nvPr/>
          </p:nvSpPr>
          <p:spPr>
            <a:xfrm>
              <a:off x="1167654" y="4684156"/>
              <a:ext cx="8031577" cy="28651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14126E-CB5C-4D4D-3476-6C81EDEF06D0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8947CA-74AF-52BE-68BC-3D97FE171F41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6082F868-49E8-39A9-8441-37631A62A926}"/>
              </a:ext>
            </a:extLst>
          </p:cNvPr>
          <p:cNvSpPr txBox="1"/>
          <p:nvPr/>
        </p:nvSpPr>
        <p:spPr>
          <a:xfrm>
            <a:off x="400376" y="2747443"/>
            <a:ext cx="6906715" cy="326637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3A7FF75-69E3-82AC-DBC9-E9364F5E67BB}"/>
              </a:ext>
            </a:extLst>
          </p:cNvPr>
          <p:cNvSpPr txBox="1"/>
          <p:nvPr/>
        </p:nvSpPr>
        <p:spPr>
          <a:xfrm>
            <a:off x="1189977" y="4288930"/>
            <a:ext cx="7023814" cy="27178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Carriage of Dynamic Mesh Compression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AECF629-6BD3-1BDC-1AA5-38598DBBA50E}"/>
              </a:ext>
            </a:extLst>
          </p:cNvPr>
          <p:cNvSpPr txBox="1"/>
          <p:nvPr/>
        </p:nvSpPr>
        <p:spPr>
          <a:xfrm>
            <a:off x="-245324" y="3667641"/>
            <a:ext cx="4823232" cy="29088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58D56C-454F-817D-0CB9-E5089A60905B}"/>
              </a:ext>
            </a:extLst>
          </p:cNvPr>
          <p:cNvSpPr txBox="1"/>
          <p:nvPr/>
        </p:nvSpPr>
        <p:spPr>
          <a:xfrm>
            <a:off x="1029546" y="5182236"/>
            <a:ext cx="5384491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F0E930-C68C-B950-DA7C-2C7890494156}"/>
              </a:ext>
            </a:extLst>
          </p:cNvPr>
          <p:cNvSpPr txBox="1"/>
          <p:nvPr/>
        </p:nvSpPr>
        <p:spPr>
          <a:xfrm>
            <a:off x="487387" y="3914781"/>
            <a:ext cx="3786111" cy="2595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933DEF-B11F-7283-9B8E-CE4BD3A70BEB}"/>
              </a:ext>
            </a:extLst>
          </p:cNvPr>
          <p:cNvSpPr txBox="1"/>
          <p:nvPr/>
        </p:nvSpPr>
        <p:spPr>
          <a:xfrm>
            <a:off x="658864" y="3004292"/>
            <a:ext cx="4823232" cy="291188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66653A-E328-3CA4-F45F-F842F64C143F}"/>
              </a:ext>
            </a:extLst>
          </p:cNvPr>
          <p:cNvSpPr txBox="1"/>
          <p:nvPr/>
        </p:nvSpPr>
        <p:spPr>
          <a:xfrm>
            <a:off x="2297890" y="3260489"/>
            <a:ext cx="5884992" cy="29088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8821B-60D1-A81C-A826-58D13F64934D}"/>
              </a:ext>
            </a:extLst>
          </p:cNvPr>
          <p:cNvSpPr txBox="1"/>
          <p:nvPr/>
        </p:nvSpPr>
        <p:spPr>
          <a:xfrm>
            <a:off x="552777" y="2039123"/>
            <a:ext cx="5873773" cy="27072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618C7E-455D-4DD1-9E2F-8B5F9578F6A9}"/>
              </a:ext>
            </a:extLst>
          </p:cNvPr>
          <p:cNvSpPr txBox="1"/>
          <p:nvPr/>
        </p:nvSpPr>
        <p:spPr>
          <a:xfrm>
            <a:off x="9207395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14AF92-C391-0161-3B29-D7A2D6141F75}"/>
              </a:ext>
            </a:extLst>
          </p:cNvPr>
          <p:cNvSpPr txBox="1"/>
          <p:nvPr/>
        </p:nvSpPr>
        <p:spPr>
          <a:xfrm>
            <a:off x="8444888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67A797-8DCF-6F44-2EEF-46D7D9DAFC2C}"/>
              </a:ext>
            </a:extLst>
          </p:cNvPr>
          <p:cNvSpPr txBox="1"/>
          <p:nvPr/>
        </p:nvSpPr>
        <p:spPr>
          <a:xfrm>
            <a:off x="8834115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56F383-C230-4957-209A-14EBF74BB1F3}"/>
              </a:ext>
            </a:extLst>
          </p:cNvPr>
          <p:cNvSpPr txBox="1"/>
          <p:nvPr/>
        </p:nvSpPr>
        <p:spPr>
          <a:xfrm>
            <a:off x="177263" y="3480284"/>
            <a:ext cx="5376550" cy="26419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E8D07-D1F8-28BD-4239-992401994F16}"/>
              </a:ext>
            </a:extLst>
          </p:cNvPr>
          <p:cNvSpPr txBox="1"/>
          <p:nvPr/>
        </p:nvSpPr>
        <p:spPr>
          <a:xfrm>
            <a:off x="1143234" y="5718672"/>
            <a:ext cx="5242585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C7AA3E-94C0-8304-AA50-D646AF18AD8B}"/>
              </a:ext>
            </a:extLst>
          </p:cNvPr>
          <p:cNvSpPr txBox="1"/>
          <p:nvPr/>
        </p:nvSpPr>
        <p:spPr>
          <a:xfrm>
            <a:off x="2108216" y="5425936"/>
            <a:ext cx="6456313" cy="15760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25AD73-CC27-19CF-3E99-4DAF6339FC92}"/>
              </a:ext>
            </a:extLst>
          </p:cNvPr>
          <p:cNvSpPr txBox="1"/>
          <p:nvPr/>
        </p:nvSpPr>
        <p:spPr>
          <a:xfrm>
            <a:off x="1544944" y="5531337"/>
            <a:ext cx="6658917" cy="23644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83EF-6656-16CF-2A9F-1D18D127F96F}"/>
              </a:ext>
            </a:extLst>
          </p:cNvPr>
          <p:cNvSpPr txBox="1"/>
          <p:nvPr/>
        </p:nvSpPr>
        <p:spPr>
          <a:xfrm>
            <a:off x="1871009" y="6132643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40F810-8A30-8BCE-6C4D-BA82746BFF28}"/>
              </a:ext>
            </a:extLst>
          </p:cNvPr>
          <p:cNvSpPr txBox="1"/>
          <p:nvPr/>
        </p:nvSpPr>
        <p:spPr>
          <a:xfrm>
            <a:off x="1851799" y="6332584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5D35AD-5305-3184-D650-89CDF0812CD0}"/>
              </a:ext>
            </a:extLst>
          </p:cNvPr>
          <p:cNvSpPr txBox="1"/>
          <p:nvPr/>
        </p:nvSpPr>
        <p:spPr>
          <a:xfrm>
            <a:off x="1938030" y="2498829"/>
            <a:ext cx="4488519" cy="3022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532C29-2476-4634-1C14-C83123313718}"/>
              </a:ext>
            </a:extLst>
          </p:cNvPr>
          <p:cNvSpPr txBox="1"/>
          <p:nvPr/>
        </p:nvSpPr>
        <p:spPr>
          <a:xfrm>
            <a:off x="4508806" y="128607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4916DA-B611-D870-2F4D-B9F120A7CD29}"/>
              </a:ext>
            </a:extLst>
          </p:cNvPr>
          <p:cNvSpPr txBox="1"/>
          <p:nvPr/>
        </p:nvSpPr>
        <p:spPr>
          <a:xfrm>
            <a:off x="3104646" y="1012502"/>
            <a:ext cx="2877425" cy="2987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5C8211-C0BD-6CE5-FB56-65EE19966367}"/>
              </a:ext>
            </a:extLst>
          </p:cNvPr>
          <p:cNvSpPr txBox="1"/>
          <p:nvPr/>
        </p:nvSpPr>
        <p:spPr>
          <a:xfrm>
            <a:off x="703043" y="2309846"/>
            <a:ext cx="3080213" cy="267298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Film grain synthesis technology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E1859B-C0BF-302C-624E-7C43B4659D3F}"/>
              </a:ext>
            </a:extLst>
          </p:cNvPr>
          <p:cNvSpPr txBox="1"/>
          <p:nvPr/>
        </p:nvSpPr>
        <p:spPr>
          <a:xfrm>
            <a:off x="3213990" y="6556424"/>
            <a:ext cx="2728820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Biomedical waveform coding (BWC)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0F1908-E679-4783-4CD3-6F8FF9717950}"/>
              </a:ext>
            </a:extLst>
          </p:cNvPr>
          <p:cNvSpPr txBox="1"/>
          <p:nvPr/>
        </p:nvSpPr>
        <p:spPr>
          <a:xfrm>
            <a:off x="653593" y="4977285"/>
            <a:ext cx="7910938" cy="2613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Avatar representation formats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0DF7A5-AEB8-50EF-FD96-0B8A116BB809}"/>
              </a:ext>
            </a:extLst>
          </p:cNvPr>
          <p:cNvSpPr txBox="1"/>
          <p:nvPr/>
        </p:nvSpPr>
        <p:spPr>
          <a:xfrm>
            <a:off x="400378" y="1571377"/>
            <a:ext cx="6026177" cy="31231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Dynamic Mesh Compression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BA7C48-8E6D-A47E-5950-04101A1CE321}"/>
              </a:ext>
            </a:extLst>
          </p:cNvPr>
          <p:cNvSpPr txBox="1"/>
          <p:nvPr/>
        </p:nvSpPr>
        <p:spPr>
          <a:xfrm>
            <a:off x="9594109" y="445539"/>
            <a:ext cx="38604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91833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4024" cy="6577838"/>
            <a:chOff x="2568812" y="128482"/>
            <a:chExt cx="770015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4305" y="128482"/>
              <a:ext cx="553387" cy="6577838"/>
              <a:chOff x="3433193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3193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09739" y="131049"/>
              <a:ext cx="557706" cy="6575271"/>
              <a:chOff x="6598494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98494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7059" y="131049"/>
              <a:ext cx="540719" cy="6575271"/>
              <a:chOff x="8185800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5800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09822" y="131049"/>
              <a:ext cx="559146" cy="6575271"/>
              <a:chOff x="9689491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89491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4" cy="200051"/>
              <a:chOff x="2573747" y="456142"/>
              <a:chExt cx="601332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05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49303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6733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6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361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3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7490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5600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901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32513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8875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8537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3165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209983" y="666687"/>
            <a:ext cx="11746235" cy="5805518"/>
            <a:chOff x="1778447" y="354232"/>
            <a:chExt cx="11896842" cy="6120266"/>
          </a:xfrm>
        </p:grpSpPr>
        <p:sp>
          <p:nvSpPr>
            <p:cNvPr id="30" name="TextBox 29"/>
            <p:cNvSpPr txBox="1"/>
            <p:nvPr/>
          </p:nvSpPr>
          <p:spPr>
            <a:xfrm>
              <a:off x="1996785" y="354232"/>
              <a:ext cx="4322197" cy="324954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2795143" y="1108984"/>
              <a:ext cx="6099863" cy="336631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778447" y="639196"/>
              <a:ext cx="7116559" cy="36751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1669719" y="5133451"/>
            <a:ext cx="3453670" cy="2795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399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4291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79561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0577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425556" y="2012627"/>
            <a:ext cx="5097247" cy="30928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6G opportunities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1996163" y="2331432"/>
            <a:ext cx="5245103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1901134" y="2612817"/>
            <a:ext cx="5340135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1669013" y="2962648"/>
            <a:ext cx="3458841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Authenticity for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1664551" y="4603822"/>
            <a:ext cx="3458839" cy="31980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5754A-8734-8734-38BB-EE8AB0281226}"/>
              </a:ext>
            </a:extLst>
          </p:cNvPr>
          <p:cNvSpPr txBox="1"/>
          <p:nvPr/>
        </p:nvSpPr>
        <p:spPr>
          <a:xfrm>
            <a:off x="2594632" y="1153003"/>
            <a:ext cx="4603155" cy="34774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neural networks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15F44-6162-9819-1CD8-10ACBA3D403F}"/>
              </a:ext>
            </a:extLst>
          </p:cNvPr>
          <p:cNvSpPr txBox="1"/>
          <p:nvPr/>
        </p:nvSpPr>
        <p:spPr>
          <a:xfrm>
            <a:off x="2745004" y="1751138"/>
            <a:ext cx="4791119" cy="29890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Coding for Gaussian Splat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496B80-A676-310B-E0E2-3380F0941F90}"/>
              </a:ext>
            </a:extLst>
          </p:cNvPr>
          <p:cNvSpPr txBox="1"/>
          <p:nvPr/>
        </p:nvSpPr>
        <p:spPr>
          <a:xfrm>
            <a:off x="2372867" y="3346347"/>
            <a:ext cx="5593843" cy="49956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Audio Coding for Machines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6E6418-B14A-4451-7B84-51E41B1E8AC5}"/>
              </a:ext>
            </a:extLst>
          </p:cNvPr>
          <p:cNvSpPr txBox="1"/>
          <p:nvPr/>
        </p:nvSpPr>
        <p:spPr>
          <a:xfrm>
            <a:off x="2912096" y="4223783"/>
            <a:ext cx="2211293" cy="2562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High Efficiency Video Coding Extensions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92333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123999"/>
            <a:ext cx="5964195" cy="56901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8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accent3"/>
                </a:solidFill>
              </a:rPr>
              <a:t>Parts</a:t>
            </a:r>
            <a:r>
              <a:rPr lang="en-US" sz="1600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sz="1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400034" lvl="1" indent="0">
              <a:buNone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684462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163914"/>
            <a:ext cx="6594389" cy="570811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9600" b="1" dirty="0">
                <a:solidFill>
                  <a:schemeClr val="accent3"/>
                </a:solidFill>
              </a:rPr>
              <a:t>Parts</a:t>
            </a:r>
            <a:r>
              <a:rPr lang="en-US" sz="9600" dirty="0"/>
              <a:t>: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GB" sz="5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GB" sz="5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GB" sz="5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  <a:endParaRPr lang="en-CA" sz="5200" dirty="0">
              <a:solidFill>
                <a:schemeClr val="tx1"/>
              </a:solidFill>
            </a:endParaRP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CA" sz="5200" dirty="0">
                <a:solidFill>
                  <a:schemeClr val="tx1"/>
                </a:solidFill>
              </a:rPr>
              <a:t>Conformance and reference software for Scene Description for MPEG Media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Conformance and reference software for carriage of  V-PCC data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GB" sz="5200" dirty="0">
                <a:solidFill>
                  <a:schemeClr val="tx1"/>
                </a:solidFill>
              </a:rPr>
              <a:t>Conformance and reference software for carriage of G-PCC data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5200" dirty="0">
              <a:solidFill>
                <a:schemeClr val="tx1"/>
              </a:solidFill>
            </a:endParaRP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Dynamic mesh coding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Haptics Coding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Carriage of haptics data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Conformance and reference software for haptics coding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Immersive audio reference software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dirty="0">
                <a:solidFill>
                  <a:schemeClr val="tx1"/>
                </a:solidFill>
              </a:rPr>
              <a:t>Conformance and reference software for low latency, low complexity LiDAR coding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Conformance and reference software for V-DMC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Conformance and reference software for carriage of haptics data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Enhanced geometry-based point cloud compression</a:t>
            </a:r>
            <a:endParaRPr lang="en-US" sz="5200" dirty="0">
              <a:solidFill>
                <a:schemeClr val="tx1"/>
              </a:solidFill>
            </a:endParaRP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Avatar representation formats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Conformance and reference software for enhanced G-PCC</a:t>
            </a:r>
            <a:endParaRPr lang="en-US" sz="5200" dirty="0">
              <a:solidFill>
                <a:schemeClr val="tx1"/>
              </a:solidFill>
            </a:endParaRPr>
          </a:p>
          <a:p>
            <a:pPr marL="1374775" lvl="1" indent="-1143000">
              <a:buFont typeface="+mj-lt"/>
              <a:buAutoNum type="arabicPeriod" startAt="21"/>
            </a:pP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 err="1"/>
              <a:t>January</a:t>
            </a:r>
            <a:r>
              <a:rPr lang="nl-NL" sz="5300" b="1" dirty="0"/>
              <a:t> 2025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675449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639447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686701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291064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285632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3101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4761501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43769" y="4150691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5" name="Picture 4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0EB6B9B0-17C5-C526-F88F-83460690EA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26844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Multimedia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22263</TotalTime>
  <Words>1295</Words>
  <Application>Microsoft Macintosh PowerPoint</Application>
  <PresentationFormat>Widescreen</PresentationFormat>
  <Paragraphs>403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N00433  Geneva, CH – January 2025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399</cp:revision>
  <dcterms:created xsi:type="dcterms:W3CDTF">2018-01-20T11:00:54Z</dcterms:created>
  <dcterms:modified xsi:type="dcterms:W3CDTF">2025-01-24T07:47:49Z</dcterms:modified>
</cp:coreProperties>
</file>