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15620"/>
    <p:restoredTop sz="94660"/>
  </p:normalViewPr>
  <p:slideViewPr>
    <p:cSldViewPr snapToGrid="0" snapToObjects="1">
      <p:cViewPr varScale="1">
        <p:scale>
          <a:sx n="45" d="100"/>
          <a:sy n="45" d="100"/>
        </p:scale>
        <p:origin x="-169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95A027-573E-9642-9818-AB1C5A527004}" type="datetimeFigureOut">
              <a:rPr lang="en-US" smtClean="0"/>
              <a:t>11/16/12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31E9A2-4575-DD42-8FF7-06A2DFBB1D07}" type="slidenum">
              <a:rPr lang="en-US" smtClean="0"/>
              <a:t>‹Nr.›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efaltete Ecke 43"/>
          <p:cNvSpPr/>
          <p:nvPr/>
        </p:nvSpPr>
        <p:spPr>
          <a:xfrm>
            <a:off x="784600" y="895865"/>
            <a:ext cx="3403602" cy="2239087"/>
          </a:xfrm>
          <a:prstGeom prst="foldedCorner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000" dirty="0">
                <a:latin typeface="Courier"/>
                <a:cs typeface="Courier"/>
              </a:rPr>
              <a:t>MPD</a:t>
            </a:r>
          </a:p>
          <a:p>
            <a:r>
              <a:rPr lang="en-US" sz="1000" dirty="0">
                <a:latin typeface="Courier"/>
                <a:cs typeface="Courier"/>
              </a:rPr>
              <a:t>@</a:t>
            </a:r>
            <a:r>
              <a:rPr lang="en-US" sz="1000" dirty="0" err="1">
                <a:latin typeface="Courier"/>
                <a:cs typeface="Courier"/>
              </a:rPr>
              <a:t>publishTime</a:t>
            </a:r>
            <a:r>
              <a:rPr lang="en-US" sz="1000" dirty="0">
                <a:latin typeface="Courier"/>
                <a:cs typeface="Courier"/>
              </a:rPr>
              <a:t>=“</a:t>
            </a:r>
            <a:r>
              <a:rPr lang="en-US" sz="1000" dirty="0" smtClean="0">
                <a:latin typeface="Courier"/>
                <a:cs typeface="Courier"/>
              </a:rPr>
              <a:t>2012-11-01T09:06:31.6”</a:t>
            </a:r>
          </a:p>
          <a:p>
            <a:r>
              <a:rPr lang="en-US" sz="1000" dirty="0">
                <a:latin typeface="Courier"/>
                <a:cs typeface="Courier"/>
              </a:rPr>
              <a:t>&lt;Period @start=0&gt;</a:t>
            </a:r>
          </a:p>
          <a:p>
            <a:r>
              <a:rPr lang="en-US" sz="1000" dirty="0">
                <a:latin typeface="Courier"/>
                <a:cs typeface="Courier"/>
              </a:rPr>
              <a:t>…</a:t>
            </a:r>
          </a:p>
          <a:p>
            <a:r>
              <a:rPr lang="en-US" sz="1000" dirty="0">
                <a:latin typeface="Courier"/>
                <a:cs typeface="Courier"/>
              </a:rPr>
              <a:t>&lt;</a:t>
            </a:r>
            <a:r>
              <a:rPr lang="en-US" sz="1000" dirty="0" err="1">
                <a:latin typeface="Courier"/>
                <a:cs typeface="Courier"/>
              </a:rPr>
              <a:t>InbandEventStream</a:t>
            </a:r>
            <a:r>
              <a:rPr lang="en-US" sz="1000" dirty="0">
                <a:latin typeface="Courier"/>
                <a:cs typeface="Courier"/>
              </a:rPr>
              <a:t> @</a:t>
            </a:r>
            <a:r>
              <a:rPr lang="en-US" sz="1000" dirty="0" err="1">
                <a:latin typeface="Courier"/>
                <a:cs typeface="Courier"/>
              </a:rPr>
              <a:t>scheme_id_uri</a:t>
            </a:r>
            <a:r>
              <a:rPr lang="en-US" sz="1000" dirty="0">
                <a:latin typeface="Courier"/>
                <a:cs typeface="Courier"/>
              </a:rPr>
              <a:t>=“urn:mpeg:dash:event:2012</a:t>
            </a:r>
            <a:r>
              <a:rPr lang="de-DE" sz="1000" dirty="0">
                <a:latin typeface="Courier"/>
                <a:cs typeface="Courier"/>
              </a:rPr>
              <a:t>“</a:t>
            </a:r>
          </a:p>
          <a:p>
            <a:r>
              <a:rPr lang="de-DE" sz="1000" dirty="0">
                <a:latin typeface="Courier"/>
                <a:cs typeface="Courier"/>
              </a:rPr>
              <a:t>@</a:t>
            </a:r>
            <a:r>
              <a:rPr lang="de-DE" sz="1000" dirty="0" err="1">
                <a:latin typeface="Courier"/>
                <a:cs typeface="Courier"/>
              </a:rPr>
              <a:t>value</a:t>
            </a:r>
            <a:r>
              <a:rPr lang="de-DE" sz="1000" dirty="0">
                <a:latin typeface="Courier"/>
                <a:cs typeface="Courier"/>
              </a:rPr>
              <a:t>=</a:t>
            </a:r>
            <a:r>
              <a:rPr lang="en-US" sz="1000" dirty="0">
                <a:latin typeface="Courier"/>
                <a:cs typeface="Courier"/>
              </a:rPr>
              <a:t>“1</a:t>
            </a:r>
            <a:r>
              <a:rPr lang="de-DE" sz="1000" dirty="0">
                <a:latin typeface="Courier"/>
                <a:cs typeface="Courier"/>
              </a:rPr>
              <a:t>“</a:t>
            </a:r>
          </a:p>
          <a:p>
            <a:r>
              <a:rPr lang="en-US" sz="1000" dirty="0">
                <a:latin typeface="Courier"/>
                <a:cs typeface="Courier"/>
              </a:rPr>
              <a:t>/&gt;</a:t>
            </a:r>
          </a:p>
          <a:p>
            <a:r>
              <a:rPr lang="en-US" sz="1000" dirty="0">
                <a:latin typeface="Courier"/>
                <a:cs typeface="Courier"/>
              </a:rPr>
              <a:t>…</a:t>
            </a:r>
          </a:p>
          <a:p>
            <a:r>
              <a:rPr lang="en-US" sz="1000" dirty="0" smtClean="0">
                <a:latin typeface="Courier"/>
                <a:cs typeface="Courier"/>
              </a:rPr>
              <a:t>&lt;/Period&gt;</a:t>
            </a:r>
            <a:endParaRPr lang="en-US" sz="1000" dirty="0">
              <a:latin typeface="Courier"/>
              <a:cs typeface="Courier"/>
            </a:endParaRPr>
          </a:p>
        </p:txBody>
      </p:sp>
      <p:sp>
        <p:nvSpPr>
          <p:cNvPr id="45" name="Gefaltete Ecke 44"/>
          <p:cNvSpPr/>
          <p:nvPr/>
        </p:nvSpPr>
        <p:spPr>
          <a:xfrm>
            <a:off x="807491" y="4680465"/>
            <a:ext cx="3357819" cy="1409700"/>
          </a:xfrm>
          <a:prstGeom prst="foldedCorner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1000" dirty="0" smtClean="0">
                <a:latin typeface="Courier"/>
                <a:cs typeface="Courier"/>
              </a:rPr>
              <a:t>‘</a:t>
            </a:r>
            <a:r>
              <a:rPr lang="en-US" sz="1000" dirty="0" err="1" smtClean="0">
                <a:latin typeface="Courier"/>
                <a:cs typeface="Courier"/>
              </a:rPr>
              <a:t>emsg</a:t>
            </a:r>
            <a:r>
              <a:rPr lang="en-US" sz="1000" dirty="0" smtClean="0">
                <a:latin typeface="Courier"/>
                <a:cs typeface="Courier"/>
              </a:rPr>
              <a:t>’</a:t>
            </a:r>
          </a:p>
          <a:p>
            <a:r>
              <a:rPr lang="en-US" sz="1000" dirty="0" err="1" smtClean="0">
                <a:latin typeface="Courier"/>
                <a:cs typeface="Courier"/>
              </a:rPr>
              <a:t>scheme_id_uri</a:t>
            </a:r>
            <a:r>
              <a:rPr lang="en-US" sz="1000" dirty="0" smtClean="0">
                <a:latin typeface="Courier"/>
                <a:cs typeface="Courier"/>
              </a:rPr>
              <a:t>=“</a:t>
            </a:r>
            <a:r>
              <a:rPr lang="en-US" sz="1000" dirty="0">
                <a:latin typeface="Courier"/>
                <a:cs typeface="Courier"/>
              </a:rPr>
              <a:t>urn:mpeg:dash:event:</a:t>
            </a:r>
            <a:r>
              <a:rPr lang="en-US" sz="1000" dirty="0" smtClean="0">
                <a:latin typeface="Courier"/>
                <a:cs typeface="Courier"/>
              </a:rPr>
              <a:t>2012</a:t>
            </a:r>
            <a:r>
              <a:rPr lang="de-DE" sz="1000" dirty="0" smtClean="0">
                <a:latin typeface="Courier"/>
                <a:cs typeface="Courier"/>
              </a:rPr>
              <a:t>“</a:t>
            </a:r>
          </a:p>
          <a:p>
            <a:r>
              <a:rPr lang="de-DE" sz="1000" dirty="0" err="1" smtClean="0">
                <a:latin typeface="Courier"/>
                <a:cs typeface="Courier"/>
              </a:rPr>
              <a:t>value</a:t>
            </a:r>
            <a:r>
              <a:rPr lang="de-DE" sz="1000" dirty="0" smtClean="0">
                <a:latin typeface="Courier"/>
                <a:cs typeface="Courier"/>
              </a:rPr>
              <a:t>=</a:t>
            </a:r>
            <a:r>
              <a:rPr lang="en-US" sz="1000" dirty="0" smtClean="0">
                <a:latin typeface="Courier"/>
                <a:cs typeface="Courier"/>
              </a:rPr>
              <a:t>“1</a:t>
            </a:r>
            <a:r>
              <a:rPr lang="de-DE" sz="1000" dirty="0" smtClean="0">
                <a:latin typeface="Courier"/>
                <a:cs typeface="Courier"/>
              </a:rPr>
              <a:t>“</a:t>
            </a:r>
          </a:p>
          <a:p>
            <a:r>
              <a:rPr lang="de-DE" sz="1000" dirty="0" err="1" smtClean="0">
                <a:latin typeface="Courier"/>
                <a:cs typeface="Courier"/>
              </a:rPr>
              <a:t>timescale</a:t>
            </a:r>
            <a:r>
              <a:rPr lang="de-DE" sz="1000" dirty="0" smtClean="0">
                <a:latin typeface="Courier"/>
                <a:cs typeface="Courier"/>
              </a:rPr>
              <a:t>=1</a:t>
            </a:r>
          </a:p>
          <a:p>
            <a:r>
              <a:rPr lang="de-DE" sz="1000" dirty="0" err="1" smtClean="0">
                <a:latin typeface="Courier"/>
                <a:cs typeface="Courier"/>
              </a:rPr>
              <a:t>presentation_time_delta</a:t>
            </a:r>
            <a:r>
              <a:rPr lang="de-DE" sz="1000" dirty="0" smtClean="0">
                <a:latin typeface="Courier"/>
                <a:cs typeface="Courier"/>
              </a:rPr>
              <a:t>=8</a:t>
            </a:r>
          </a:p>
          <a:p>
            <a:r>
              <a:rPr lang="de-DE" sz="1000" dirty="0" err="1" smtClean="0">
                <a:latin typeface="Courier"/>
                <a:cs typeface="Courier"/>
              </a:rPr>
              <a:t>event_duration</a:t>
            </a:r>
            <a:r>
              <a:rPr lang="de-DE" sz="1000" dirty="0" smtClean="0">
                <a:latin typeface="Courier"/>
                <a:cs typeface="Courier"/>
              </a:rPr>
              <a:t>=0xFFFF</a:t>
            </a:r>
          </a:p>
          <a:p>
            <a:r>
              <a:rPr lang="de-DE" sz="1000" dirty="0" err="1" smtClean="0">
                <a:latin typeface="Courier"/>
                <a:cs typeface="Courier"/>
              </a:rPr>
              <a:t>id</a:t>
            </a:r>
            <a:r>
              <a:rPr lang="de-DE" sz="1000" dirty="0" smtClean="0">
                <a:latin typeface="Courier"/>
                <a:cs typeface="Courier"/>
              </a:rPr>
              <a:t>=12345</a:t>
            </a:r>
            <a:endParaRPr lang="en-US" sz="1000" dirty="0" smtClean="0">
              <a:latin typeface="Courier"/>
              <a:cs typeface="Courier"/>
            </a:endParaRPr>
          </a:p>
          <a:p>
            <a:r>
              <a:rPr lang="en-US" sz="1000" dirty="0" err="1" smtClean="0">
                <a:latin typeface="Courier"/>
                <a:cs typeface="Courier"/>
              </a:rPr>
              <a:t>message_data</a:t>
            </a:r>
            <a:r>
              <a:rPr lang="en-US" sz="1000" dirty="0" smtClean="0">
                <a:latin typeface="Courier"/>
                <a:cs typeface="Courier"/>
              </a:rPr>
              <a:t>=“</a:t>
            </a:r>
            <a:r>
              <a:rPr lang="en-US" sz="1000" dirty="0">
                <a:latin typeface="Courier"/>
                <a:cs typeface="Courier"/>
              </a:rPr>
              <a:t>2012-11-01T09:06:31.6</a:t>
            </a:r>
            <a:r>
              <a:rPr lang="en-US" sz="1000" dirty="0" smtClean="0">
                <a:latin typeface="Courier"/>
                <a:cs typeface="Courier"/>
              </a:rPr>
              <a:t>”</a:t>
            </a:r>
            <a:endParaRPr lang="en-US" sz="1000" dirty="0">
              <a:latin typeface="Courier"/>
              <a:cs typeface="Courier"/>
            </a:endParaRPr>
          </a:p>
        </p:txBody>
      </p:sp>
      <p:sp>
        <p:nvSpPr>
          <p:cNvPr id="46" name="Rectangle 10"/>
          <p:cNvSpPr/>
          <p:nvPr/>
        </p:nvSpPr>
        <p:spPr>
          <a:xfrm>
            <a:off x="2162551" y="3626365"/>
            <a:ext cx="1192535" cy="45720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sz="1000" dirty="0" smtClean="0">
                <a:solidFill>
                  <a:schemeClr val="dk1"/>
                </a:solidFill>
                <a:latin typeface="Courier"/>
                <a:cs typeface="Courier"/>
              </a:rPr>
              <a:t>segment</a:t>
            </a:r>
          </a:p>
          <a:p>
            <a:r>
              <a:rPr lang="en-US" sz="1000" dirty="0" err="1" smtClean="0">
                <a:latin typeface="Courier"/>
                <a:cs typeface="Courier"/>
              </a:rPr>
              <a:t>ept</a:t>
            </a:r>
            <a:r>
              <a:rPr lang="en-US" sz="1000" dirty="0" smtClean="0">
                <a:latin typeface="Courier"/>
                <a:cs typeface="Courier"/>
              </a:rPr>
              <a:t>=110s</a:t>
            </a:r>
          </a:p>
          <a:p>
            <a:r>
              <a:rPr lang="en-US" sz="1000" dirty="0" smtClean="0">
                <a:solidFill>
                  <a:schemeClr val="dk1"/>
                </a:solidFill>
                <a:latin typeface="Courier"/>
                <a:cs typeface="Courier"/>
              </a:rPr>
              <a:t>duration=5s</a:t>
            </a:r>
            <a:endParaRPr lang="en-US" sz="1000" dirty="0">
              <a:solidFill>
                <a:schemeClr val="dk1"/>
              </a:solidFill>
              <a:latin typeface="Courier"/>
              <a:cs typeface="Courier"/>
            </a:endParaRPr>
          </a:p>
        </p:txBody>
      </p:sp>
      <p:cxnSp>
        <p:nvCxnSpPr>
          <p:cNvPr id="47" name="Straight Arrow Connector 11"/>
          <p:cNvCxnSpPr>
            <a:endCxn id="46" idx="0"/>
          </p:cNvCxnSpPr>
          <p:nvPr/>
        </p:nvCxnSpPr>
        <p:spPr>
          <a:xfrm>
            <a:off x="1686302" y="1937265"/>
            <a:ext cx="1072517" cy="168910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2" name="Textfeld 51"/>
          <p:cNvSpPr txBox="1"/>
          <p:nvPr/>
        </p:nvSpPr>
        <p:spPr>
          <a:xfrm>
            <a:off x="1425319" y="3270764"/>
            <a:ext cx="4155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000" dirty="0" smtClean="0">
                <a:latin typeface="Courier"/>
                <a:cs typeface="Courier"/>
              </a:rPr>
              <a:t>URL</a:t>
            </a:r>
            <a:endParaRPr lang="de-DE" sz="1000" dirty="0">
              <a:latin typeface="Courier"/>
              <a:cs typeface="Courier"/>
            </a:endParaRPr>
          </a:p>
        </p:txBody>
      </p:sp>
      <p:cxnSp>
        <p:nvCxnSpPr>
          <p:cNvPr id="54" name="Gerade Verbindung 53"/>
          <p:cNvCxnSpPr/>
          <p:nvPr/>
        </p:nvCxnSpPr>
        <p:spPr>
          <a:xfrm flipH="1">
            <a:off x="829051" y="4083565"/>
            <a:ext cx="1333500" cy="5969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55" name="Gerade Verbindung 54"/>
          <p:cNvCxnSpPr/>
          <p:nvPr/>
        </p:nvCxnSpPr>
        <p:spPr>
          <a:xfrm>
            <a:off x="2298700" y="4083565"/>
            <a:ext cx="1648202" cy="5969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1" name="Rectangle 10"/>
          <p:cNvSpPr/>
          <p:nvPr/>
        </p:nvSpPr>
        <p:spPr>
          <a:xfrm>
            <a:off x="829051" y="3626365"/>
            <a:ext cx="1192535" cy="45720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sz="1000" dirty="0" smtClean="0">
                <a:solidFill>
                  <a:schemeClr val="dk1"/>
                </a:solidFill>
                <a:latin typeface="Courier"/>
                <a:cs typeface="Courier"/>
              </a:rPr>
              <a:t>segment</a:t>
            </a:r>
          </a:p>
          <a:p>
            <a:r>
              <a:rPr lang="en-US" sz="1000" dirty="0" err="1" smtClean="0">
                <a:latin typeface="Courier"/>
                <a:cs typeface="Courier"/>
              </a:rPr>
              <a:t>ept</a:t>
            </a:r>
            <a:r>
              <a:rPr lang="en-US" sz="1000" dirty="0" smtClean="0">
                <a:latin typeface="Courier"/>
                <a:cs typeface="Courier"/>
              </a:rPr>
              <a:t>=105s</a:t>
            </a:r>
          </a:p>
          <a:p>
            <a:r>
              <a:rPr lang="en-US" sz="1000" dirty="0" smtClean="0">
                <a:solidFill>
                  <a:schemeClr val="dk1"/>
                </a:solidFill>
                <a:latin typeface="Courier"/>
                <a:cs typeface="Courier"/>
              </a:rPr>
              <a:t>duration=5s</a:t>
            </a:r>
            <a:endParaRPr lang="en-US" sz="1000" dirty="0">
              <a:solidFill>
                <a:schemeClr val="dk1"/>
              </a:solidFill>
              <a:latin typeface="Courier"/>
              <a:cs typeface="Courier"/>
            </a:endParaRPr>
          </a:p>
        </p:txBody>
      </p:sp>
      <p:cxnSp>
        <p:nvCxnSpPr>
          <p:cNvPr id="67" name="Straight Arrow Connector 11"/>
          <p:cNvCxnSpPr>
            <a:endCxn id="61" idx="0"/>
          </p:cNvCxnSpPr>
          <p:nvPr/>
        </p:nvCxnSpPr>
        <p:spPr>
          <a:xfrm flipH="1">
            <a:off x="1425319" y="1937265"/>
            <a:ext cx="260983" cy="168910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84" name="Textfeld 83"/>
          <p:cNvSpPr txBox="1"/>
          <p:nvPr/>
        </p:nvSpPr>
        <p:spPr>
          <a:xfrm>
            <a:off x="2743704" y="3173053"/>
            <a:ext cx="4155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000" dirty="0" smtClean="0">
                <a:latin typeface="Courier"/>
                <a:cs typeface="Courier"/>
              </a:rPr>
              <a:t>URL</a:t>
            </a:r>
            <a:endParaRPr lang="de-DE" sz="1000" dirty="0">
              <a:latin typeface="Courier"/>
              <a:cs typeface="Courier"/>
            </a:endParaRPr>
          </a:p>
        </p:txBody>
      </p:sp>
      <p:sp>
        <p:nvSpPr>
          <p:cNvPr id="85" name="Gefaltete Ecke 84"/>
          <p:cNvSpPr/>
          <p:nvPr/>
        </p:nvSpPr>
        <p:spPr>
          <a:xfrm>
            <a:off x="5382000" y="895866"/>
            <a:ext cx="3403602" cy="2239086"/>
          </a:xfrm>
          <a:prstGeom prst="foldedCorner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000" dirty="0">
                <a:latin typeface="Courier"/>
                <a:cs typeface="Courier"/>
              </a:rPr>
              <a:t>MPD</a:t>
            </a:r>
          </a:p>
          <a:p>
            <a:r>
              <a:rPr lang="en-US" sz="1000" dirty="0">
                <a:latin typeface="Courier"/>
                <a:cs typeface="Courier"/>
              </a:rPr>
              <a:t>@</a:t>
            </a:r>
            <a:r>
              <a:rPr lang="en-US" sz="1000" dirty="0" err="1">
                <a:latin typeface="Courier"/>
                <a:cs typeface="Courier"/>
              </a:rPr>
              <a:t>publishTime</a:t>
            </a:r>
            <a:r>
              <a:rPr lang="en-US" sz="1000" dirty="0">
                <a:latin typeface="Courier"/>
                <a:cs typeface="Courier"/>
              </a:rPr>
              <a:t>=</a:t>
            </a:r>
            <a:r>
              <a:rPr lang="en-US" sz="1000" dirty="0" smtClean="0">
                <a:latin typeface="Courier"/>
                <a:cs typeface="Courier"/>
              </a:rPr>
              <a:t>“</a:t>
            </a:r>
            <a:r>
              <a:rPr lang="en-US" sz="1000" dirty="0">
                <a:latin typeface="Courier"/>
                <a:cs typeface="Courier"/>
              </a:rPr>
              <a:t>2012-11-01T09:06</a:t>
            </a:r>
            <a:r>
              <a:rPr lang="en-US" sz="1000" dirty="0" smtClean="0">
                <a:latin typeface="Courier"/>
                <a:cs typeface="Courier"/>
              </a:rPr>
              <a:t>:41.4”</a:t>
            </a:r>
          </a:p>
          <a:p>
            <a:r>
              <a:rPr lang="en-US" sz="1000" dirty="0">
                <a:latin typeface="Courier"/>
                <a:cs typeface="Courier"/>
              </a:rPr>
              <a:t>&lt;Period </a:t>
            </a:r>
            <a:r>
              <a:rPr lang="en-US" sz="1000" dirty="0" smtClean="0">
                <a:latin typeface="Courier"/>
                <a:cs typeface="Courier"/>
              </a:rPr>
              <a:t>@start=0&gt;</a:t>
            </a:r>
          </a:p>
          <a:p>
            <a:r>
              <a:rPr lang="en-US" sz="1000" dirty="0" smtClean="0">
                <a:latin typeface="Courier"/>
                <a:cs typeface="Courier"/>
              </a:rPr>
              <a:t>…</a:t>
            </a:r>
          </a:p>
          <a:p>
            <a:r>
              <a:rPr lang="en-US" sz="1000" dirty="0" smtClean="0">
                <a:latin typeface="Courier"/>
                <a:cs typeface="Courier"/>
              </a:rPr>
              <a:t>&lt;</a:t>
            </a:r>
            <a:r>
              <a:rPr lang="en-US" sz="1000" dirty="0" err="1" smtClean="0">
                <a:latin typeface="Courier"/>
                <a:cs typeface="Courier"/>
              </a:rPr>
              <a:t>InbandEventStream</a:t>
            </a:r>
            <a:r>
              <a:rPr lang="en-US" sz="1000" dirty="0">
                <a:latin typeface="Courier"/>
                <a:cs typeface="Courier"/>
              </a:rPr>
              <a:t> </a:t>
            </a:r>
            <a:r>
              <a:rPr lang="en-US" sz="1000" dirty="0" smtClean="0">
                <a:latin typeface="Courier"/>
                <a:cs typeface="Courier"/>
              </a:rPr>
              <a:t>@</a:t>
            </a:r>
            <a:r>
              <a:rPr lang="en-US" sz="1000" dirty="0" err="1" smtClean="0">
                <a:latin typeface="Courier"/>
                <a:cs typeface="Courier"/>
              </a:rPr>
              <a:t>scheme_id_uri</a:t>
            </a:r>
            <a:r>
              <a:rPr lang="en-US" sz="1000" dirty="0">
                <a:latin typeface="Courier"/>
                <a:cs typeface="Courier"/>
              </a:rPr>
              <a:t>=“urn:mpeg:dash:event:2012</a:t>
            </a:r>
            <a:r>
              <a:rPr lang="de-DE" sz="1000" dirty="0">
                <a:latin typeface="Courier"/>
                <a:cs typeface="Courier"/>
              </a:rPr>
              <a:t>“</a:t>
            </a:r>
          </a:p>
          <a:p>
            <a:r>
              <a:rPr lang="de-DE" sz="1000" dirty="0" smtClean="0">
                <a:latin typeface="Courier"/>
                <a:cs typeface="Courier"/>
              </a:rPr>
              <a:t>@</a:t>
            </a:r>
            <a:r>
              <a:rPr lang="de-DE" sz="1000" dirty="0" err="1" smtClean="0">
                <a:latin typeface="Courier"/>
                <a:cs typeface="Courier"/>
              </a:rPr>
              <a:t>value</a:t>
            </a:r>
            <a:r>
              <a:rPr lang="de-DE" sz="1000" dirty="0">
                <a:latin typeface="Courier"/>
                <a:cs typeface="Courier"/>
              </a:rPr>
              <a:t>=</a:t>
            </a:r>
            <a:r>
              <a:rPr lang="en-US" sz="1000" dirty="0">
                <a:latin typeface="Courier"/>
                <a:cs typeface="Courier"/>
              </a:rPr>
              <a:t>“1</a:t>
            </a:r>
            <a:r>
              <a:rPr lang="de-DE" sz="1000" dirty="0">
                <a:latin typeface="Courier"/>
                <a:cs typeface="Courier"/>
              </a:rPr>
              <a:t>“</a:t>
            </a:r>
          </a:p>
          <a:p>
            <a:r>
              <a:rPr lang="en-US" sz="1000" dirty="0" smtClean="0">
                <a:latin typeface="Courier"/>
                <a:cs typeface="Courier"/>
              </a:rPr>
              <a:t>/&gt;</a:t>
            </a:r>
          </a:p>
          <a:p>
            <a:r>
              <a:rPr lang="en-US" sz="1000" dirty="0" smtClean="0">
                <a:latin typeface="Courier"/>
                <a:cs typeface="Courier"/>
              </a:rPr>
              <a:t>…</a:t>
            </a:r>
          </a:p>
          <a:p>
            <a:r>
              <a:rPr lang="en-US" sz="1000" dirty="0">
                <a:latin typeface="Courier"/>
                <a:cs typeface="Courier"/>
              </a:rPr>
              <a:t>&lt;/Period</a:t>
            </a:r>
            <a:r>
              <a:rPr lang="en-US" sz="1000" dirty="0" smtClean="0">
                <a:latin typeface="Courier"/>
                <a:cs typeface="Courier"/>
              </a:rPr>
              <a:t>&gt;</a:t>
            </a:r>
          </a:p>
          <a:p>
            <a:endParaRPr lang="en-US" sz="1000" dirty="0">
              <a:latin typeface="Courier"/>
              <a:cs typeface="Courier"/>
            </a:endParaRPr>
          </a:p>
          <a:p>
            <a:r>
              <a:rPr lang="en-US" sz="1000" dirty="0" smtClean="0">
                <a:latin typeface="Courier"/>
                <a:cs typeface="Courier"/>
              </a:rPr>
              <a:t>&lt;Period @start=118s &gt;</a:t>
            </a:r>
          </a:p>
          <a:p>
            <a:endParaRPr lang="en-US" sz="1000" dirty="0" smtClean="0">
              <a:latin typeface="Courier"/>
              <a:cs typeface="Courier"/>
            </a:endParaRPr>
          </a:p>
          <a:p>
            <a:r>
              <a:rPr lang="en-US" sz="1000" dirty="0" smtClean="0">
                <a:latin typeface="Courier"/>
                <a:cs typeface="Courier"/>
              </a:rPr>
              <a:t>&lt;/Period&gt;</a:t>
            </a:r>
          </a:p>
          <a:p>
            <a:endParaRPr lang="en-US" sz="1000" dirty="0" smtClean="0">
              <a:latin typeface="Courier"/>
              <a:cs typeface="Courier"/>
            </a:endParaRPr>
          </a:p>
        </p:txBody>
      </p:sp>
      <p:cxnSp>
        <p:nvCxnSpPr>
          <p:cNvPr id="86" name="Straight Arrow Connector 11"/>
          <p:cNvCxnSpPr>
            <a:endCxn id="46" idx="0"/>
          </p:cNvCxnSpPr>
          <p:nvPr/>
        </p:nvCxnSpPr>
        <p:spPr>
          <a:xfrm flipH="1">
            <a:off x="2758819" y="2102365"/>
            <a:ext cx="3423283" cy="152400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89" name="Gefaltete Ecke 88"/>
          <p:cNvSpPr/>
          <p:nvPr/>
        </p:nvSpPr>
        <p:spPr>
          <a:xfrm>
            <a:off x="4480302" y="4680465"/>
            <a:ext cx="3357819" cy="1409700"/>
          </a:xfrm>
          <a:prstGeom prst="foldedCorner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1000" dirty="0" smtClean="0">
                <a:latin typeface="Courier"/>
                <a:cs typeface="Courier"/>
              </a:rPr>
              <a:t>‘</a:t>
            </a:r>
            <a:r>
              <a:rPr lang="en-US" sz="1000" dirty="0" err="1" smtClean="0">
                <a:latin typeface="Courier"/>
                <a:cs typeface="Courier"/>
              </a:rPr>
              <a:t>emsg</a:t>
            </a:r>
            <a:r>
              <a:rPr lang="en-US" sz="1000" dirty="0" smtClean="0">
                <a:latin typeface="Courier"/>
                <a:cs typeface="Courier"/>
              </a:rPr>
              <a:t>’</a:t>
            </a:r>
          </a:p>
          <a:p>
            <a:r>
              <a:rPr lang="en-US" sz="1000" dirty="0" err="1" smtClean="0">
                <a:latin typeface="Courier"/>
                <a:cs typeface="Courier"/>
              </a:rPr>
              <a:t>scheme_id_uri</a:t>
            </a:r>
            <a:r>
              <a:rPr lang="en-US" sz="1000" dirty="0" smtClean="0">
                <a:latin typeface="Courier"/>
                <a:cs typeface="Courier"/>
              </a:rPr>
              <a:t>=“</a:t>
            </a:r>
            <a:r>
              <a:rPr lang="en-US" sz="1000" dirty="0">
                <a:latin typeface="Courier"/>
                <a:cs typeface="Courier"/>
              </a:rPr>
              <a:t>urn:mpeg:dash:event:</a:t>
            </a:r>
            <a:r>
              <a:rPr lang="en-US" sz="1000" dirty="0" smtClean="0">
                <a:latin typeface="Courier"/>
                <a:cs typeface="Courier"/>
              </a:rPr>
              <a:t>2012</a:t>
            </a:r>
            <a:r>
              <a:rPr lang="de-DE" sz="1000" dirty="0" smtClean="0">
                <a:latin typeface="Courier"/>
                <a:cs typeface="Courier"/>
              </a:rPr>
              <a:t>“</a:t>
            </a:r>
          </a:p>
          <a:p>
            <a:r>
              <a:rPr lang="de-DE" sz="1000" dirty="0" err="1" smtClean="0">
                <a:latin typeface="Courier"/>
                <a:cs typeface="Courier"/>
              </a:rPr>
              <a:t>value</a:t>
            </a:r>
            <a:r>
              <a:rPr lang="de-DE" sz="1000" dirty="0" smtClean="0">
                <a:latin typeface="Courier"/>
                <a:cs typeface="Courier"/>
              </a:rPr>
              <a:t>=</a:t>
            </a:r>
            <a:r>
              <a:rPr lang="en-US" sz="1000" dirty="0" smtClean="0">
                <a:latin typeface="Courier"/>
                <a:cs typeface="Courier"/>
              </a:rPr>
              <a:t>“1</a:t>
            </a:r>
            <a:r>
              <a:rPr lang="de-DE" sz="1000" dirty="0" smtClean="0">
                <a:latin typeface="Courier"/>
                <a:cs typeface="Courier"/>
              </a:rPr>
              <a:t>“</a:t>
            </a:r>
          </a:p>
          <a:p>
            <a:r>
              <a:rPr lang="de-DE" sz="1000" dirty="0" err="1" smtClean="0">
                <a:latin typeface="Courier"/>
                <a:cs typeface="Courier"/>
              </a:rPr>
              <a:t>timescale</a:t>
            </a:r>
            <a:r>
              <a:rPr lang="de-DE" sz="1000" dirty="0" smtClean="0">
                <a:latin typeface="Courier"/>
                <a:cs typeface="Courier"/>
              </a:rPr>
              <a:t>=1</a:t>
            </a:r>
          </a:p>
          <a:p>
            <a:r>
              <a:rPr lang="de-DE" sz="1000" dirty="0" err="1" smtClean="0">
                <a:latin typeface="Courier"/>
                <a:cs typeface="Courier"/>
              </a:rPr>
              <a:t>presentation_time_delta</a:t>
            </a:r>
            <a:r>
              <a:rPr lang="de-DE" sz="1000" dirty="0" smtClean="0">
                <a:latin typeface="Courier"/>
                <a:cs typeface="Courier"/>
              </a:rPr>
              <a:t>=3</a:t>
            </a:r>
          </a:p>
          <a:p>
            <a:r>
              <a:rPr lang="de-DE" sz="1000" dirty="0" err="1" smtClean="0">
                <a:latin typeface="Courier"/>
                <a:cs typeface="Courier"/>
              </a:rPr>
              <a:t>event_duration</a:t>
            </a:r>
            <a:r>
              <a:rPr lang="de-DE" sz="1000" dirty="0" smtClean="0">
                <a:latin typeface="Courier"/>
                <a:cs typeface="Courier"/>
              </a:rPr>
              <a:t>=0xFFFF</a:t>
            </a:r>
          </a:p>
          <a:p>
            <a:r>
              <a:rPr lang="de-DE" sz="1000" dirty="0" err="1" smtClean="0">
                <a:latin typeface="Courier"/>
                <a:cs typeface="Courier"/>
              </a:rPr>
              <a:t>id</a:t>
            </a:r>
            <a:r>
              <a:rPr lang="de-DE" sz="1000" dirty="0" smtClean="0">
                <a:latin typeface="Courier"/>
                <a:cs typeface="Courier"/>
              </a:rPr>
              <a:t>=12345</a:t>
            </a:r>
            <a:endParaRPr lang="en-US" sz="1000" dirty="0" smtClean="0">
              <a:latin typeface="Courier"/>
              <a:cs typeface="Courier"/>
            </a:endParaRPr>
          </a:p>
          <a:p>
            <a:r>
              <a:rPr lang="en-US" sz="1000" dirty="0" err="1" smtClean="0">
                <a:latin typeface="Courier"/>
                <a:cs typeface="Courier"/>
              </a:rPr>
              <a:t>message_data</a:t>
            </a:r>
            <a:r>
              <a:rPr lang="en-US" sz="1000" dirty="0" smtClean="0">
                <a:latin typeface="Courier"/>
                <a:cs typeface="Courier"/>
              </a:rPr>
              <a:t>=“</a:t>
            </a:r>
            <a:r>
              <a:rPr lang="en-US" sz="1000" dirty="0">
                <a:latin typeface="Courier"/>
                <a:cs typeface="Courier"/>
              </a:rPr>
              <a:t>2012-11-01T09:06:31.6</a:t>
            </a:r>
            <a:r>
              <a:rPr lang="en-US" sz="1000" dirty="0" smtClean="0">
                <a:latin typeface="Courier"/>
                <a:cs typeface="Courier"/>
              </a:rPr>
              <a:t>”</a:t>
            </a:r>
            <a:endParaRPr lang="en-US" sz="1000" dirty="0">
              <a:latin typeface="Courier"/>
              <a:cs typeface="Courier"/>
            </a:endParaRPr>
          </a:p>
        </p:txBody>
      </p:sp>
      <p:sp>
        <p:nvSpPr>
          <p:cNvPr id="90" name="Rectangle 10"/>
          <p:cNvSpPr/>
          <p:nvPr/>
        </p:nvSpPr>
        <p:spPr>
          <a:xfrm>
            <a:off x="3627869" y="3626365"/>
            <a:ext cx="1192535" cy="45720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sz="1000" dirty="0" smtClean="0">
                <a:solidFill>
                  <a:schemeClr val="dk1"/>
                </a:solidFill>
                <a:latin typeface="Courier"/>
                <a:cs typeface="Courier"/>
              </a:rPr>
              <a:t>segment</a:t>
            </a:r>
          </a:p>
          <a:p>
            <a:r>
              <a:rPr lang="en-US" sz="1000" dirty="0" err="1" smtClean="0">
                <a:latin typeface="Courier"/>
                <a:cs typeface="Courier"/>
              </a:rPr>
              <a:t>ept</a:t>
            </a:r>
            <a:r>
              <a:rPr lang="en-US" sz="1000" dirty="0" smtClean="0">
                <a:latin typeface="Courier"/>
                <a:cs typeface="Courier"/>
              </a:rPr>
              <a:t>=115s</a:t>
            </a:r>
          </a:p>
          <a:p>
            <a:r>
              <a:rPr lang="en-US" sz="1000" dirty="0" smtClean="0">
                <a:solidFill>
                  <a:schemeClr val="dk1"/>
                </a:solidFill>
                <a:latin typeface="Courier"/>
                <a:cs typeface="Courier"/>
              </a:rPr>
              <a:t>duration=3s</a:t>
            </a:r>
            <a:endParaRPr lang="en-US" sz="1000" dirty="0">
              <a:solidFill>
                <a:schemeClr val="dk1"/>
              </a:solidFill>
              <a:latin typeface="Courier"/>
              <a:cs typeface="Courier"/>
            </a:endParaRPr>
          </a:p>
        </p:txBody>
      </p:sp>
      <p:cxnSp>
        <p:nvCxnSpPr>
          <p:cNvPr id="91" name="Gerade Verbindung 90"/>
          <p:cNvCxnSpPr/>
          <p:nvPr/>
        </p:nvCxnSpPr>
        <p:spPr>
          <a:xfrm>
            <a:off x="3627869" y="4083565"/>
            <a:ext cx="852433" cy="5969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2" name="Gerade Verbindung 91"/>
          <p:cNvCxnSpPr/>
          <p:nvPr/>
        </p:nvCxnSpPr>
        <p:spPr>
          <a:xfrm>
            <a:off x="3771900" y="4083565"/>
            <a:ext cx="4066221" cy="5969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7" name="Textfeld 96"/>
          <p:cNvSpPr txBox="1"/>
          <p:nvPr/>
        </p:nvSpPr>
        <p:spPr>
          <a:xfrm>
            <a:off x="4272534" y="3134953"/>
            <a:ext cx="4155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000" dirty="0" smtClean="0">
                <a:latin typeface="Courier"/>
                <a:cs typeface="Courier"/>
              </a:rPr>
              <a:t>URL</a:t>
            </a:r>
            <a:endParaRPr lang="de-DE" sz="1000" dirty="0">
              <a:latin typeface="Courier"/>
              <a:cs typeface="Courier"/>
            </a:endParaRPr>
          </a:p>
        </p:txBody>
      </p:sp>
      <p:cxnSp>
        <p:nvCxnSpPr>
          <p:cNvPr id="98" name="Straight Arrow Connector 11"/>
          <p:cNvCxnSpPr>
            <a:endCxn id="90" idx="0"/>
          </p:cNvCxnSpPr>
          <p:nvPr/>
        </p:nvCxnSpPr>
        <p:spPr>
          <a:xfrm>
            <a:off x="1686302" y="1937265"/>
            <a:ext cx="2537835" cy="168910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1" name="Straight Arrow Connector 11"/>
          <p:cNvCxnSpPr>
            <a:endCxn id="90" idx="0"/>
          </p:cNvCxnSpPr>
          <p:nvPr/>
        </p:nvCxnSpPr>
        <p:spPr>
          <a:xfrm flipH="1">
            <a:off x="4224137" y="2102365"/>
            <a:ext cx="1957965" cy="152400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04" name="Rectangle 10"/>
          <p:cNvSpPr/>
          <p:nvPr/>
        </p:nvSpPr>
        <p:spPr>
          <a:xfrm>
            <a:off x="5139169" y="3626365"/>
            <a:ext cx="1192535" cy="45720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sz="1000" dirty="0" smtClean="0">
                <a:solidFill>
                  <a:schemeClr val="dk1"/>
                </a:solidFill>
                <a:latin typeface="Courier"/>
                <a:cs typeface="Courier"/>
              </a:rPr>
              <a:t>segment</a:t>
            </a:r>
          </a:p>
          <a:p>
            <a:r>
              <a:rPr lang="en-US" sz="1000" dirty="0" err="1" smtClean="0">
                <a:latin typeface="Courier"/>
                <a:cs typeface="Courier"/>
              </a:rPr>
              <a:t>ept</a:t>
            </a:r>
            <a:r>
              <a:rPr lang="en-US" sz="1000" dirty="0" smtClean="0">
                <a:latin typeface="Courier"/>
                <a:cs typeface="Courier"/>
              </a:rPr>
              <a:t>=0s</a:t>
            </a:r>
          </a:p>
          <a:p>
            <a:r>
              <a:rPr lang="en-US" sz="1000" dirty="0" smtClean="0">
                <a:solidFill>
                  <a:schemeClr val="dk1"/>
                </a:solidFill>
                <a:latin typeface="Courier"/>
                <a:cs typeface="Courier"/>
              </a:rPr>
              <a:t>duration=5s</a:t>
            </a:r>
            <a:endParaRPr lang="en-US" sz="1000" dirty="0">
              <a:solidFill>
                <a:schemeClr val="dk1"/>
              </a:solidFill>
              <a:latin typeface="Courier"/>
              <a:cs typeface="Courier"/>
            </a:endParaRPr>
          </a:p>
        </p:txBody>
      </p:sp>
      <p:cxnSp>
        <p:nvCxnSpPr>
          <p:cNvPr id="105" name="Straight Arrow Connector 11"/>
          <p:cNvCxnSpPr>
            <a:endCxn id="104" idx="0"/>
          </p:cNvCxnSpPr>
          <p:nvPr/>
        </p:nvCxnSpPr>
        <p:spPr>
          <a:xfrm flipH="1">
            <a:off x="5735437" y="2915165"/>
            <a:ext cx="596267" cy="71120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08" name="Rectangle 10"/>
          <p:cNvSpPr/>
          <p:nvPr/>
        </p:nvSpPr>
        <p:spPr>
          <a:xfrm>
            <a:off x="6645586" y="3626365"/>
            <a:ext cx="1192535" cy="45720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sz="1000" dirty="0" smtClean="0">
                <a:solidFill>
                  <a:schemeClr val="dk1"/>
                </a:solidFill>
                <a:latin typeface="Courier"/>
                <a:cs typeface="Courier"/>
              </a:rPr>
              <a:t>segment</a:t>
            </a:r>
          </a:p>
          <a:p>
            <a:r>
              <a:rPr lang="en-US" sz="1000" dirty="0" err="1" smtClean="0">
                <a:latin typeface="Courier"/>
                <a:cs typeface="Courier"/>
              </a:rPr>
              <a:t>ept</a:t>
            </a:r>
            <a:r>
              <a:rPr lang="en-US" sz="1000" dirty="0" smtClean="0">
                <a:latin typeface="Courier"/>
                <a:cs typeface="Courier"/>
              </a:rPr>
              <a:t>=5s</a:t>
            </a:r>
          </a:p>
          <a:p>
            <a:r>
              <a:rPr lang="en-US" sz="1000" dirty="0" smtClean="0">
                <a:solidFill>
                  <a:schemeClr val="dk1"/>
                </a:solidFill>
                <a:latin typeface="Courier"/>
                <a:cs typeface="Courier"/>
              </a:rPr>
              <a:t>duration=5s</a:t>
            </a:r>
            <a:endParaRPr lang="en-US" sz="1000" dirty="0">
              <a:solidFill>
                <a:schemeClr val="dk1"/>
              </a:solidFill>
              <a:latin typeface="Courier"/>
              <a:cs typeface="Courier"/>
            </a:endParaRPr>
          </a:p>
        </p:txBody>
      </p:sp>
      <p:cxnSp>
        <p:nvCxnSpPr>
          <p:cNvPr id="110" name="Straight Arrow Connector 11"/>
          <p:cNvCxnSpPr>
            <a:endCxn id="108" idx="0"/>
          </p:cNvCxnSpPr>
          <p:nvPr/>
        </p:nvCxnSpPr>
        <p:spPr>
          <a:xfrm>
            <a:off x="6331704" y="2915165"/>
            <a:ext cx="910150" cy="71120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23" name="Textfeld 122"/>
          <p:cNvSpPr txBox="1"/>
          <p:nvPr/>
        </p:nvSpPr>
        <p:spPr>
          <a:xfrm>
            <a:off x="4251702" y="2563453"/>
            <a:ext cx="4155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000" dirty="0" smtClean="0">
                <a:latin typeface="Courier"/>
                <a:cs typeface="Courier"/>
              </a:rPr>
              <a:t>URL</a:t>
            </a:r>
            <a:endParaRPr lang="de-DE" sz="1000" dirty="0">
              <a:latin typeface="Courier"/>
              <a:cs typeface="Courier"/>
            </a:endParaRPr>
          </a:p>
        </p:txBody>
      </p:sp>
      <p:sp>
        <p:nvSpPr>
          <p:cNvPr id="124" name="Textfeld 123"/>
          <p:cNvSpPr txBox="1"/>
          <p:nvPr/>
        </p:nvSpPr>
        <p:spPr>
          <a:xfrm>
            <a:off x="5527669" y="3211152"/>
            <a:ext cx="4155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000" dirty="0" smtClean="0">
                <a:latin typeface="Courier"/>
                <a:cs typeface="Courier"/>
              </a:rPr>
              <a:t>URL</a:t>
            </a:r>
            <a:endParaRPr lang="de-DE" sz="1000" dirty="0">
              <a:latin typeface="Courier"/>
              <a:cs typeface="Courier"/>
            </a:endParaRPr>
          </a:p>
        </p:txBody>
      </p:sp>
      <p:sp>
        <p:nvSpPr>
          <p:cNvPr id="125" name="Textfeld 124"/>
          <p:cNvSpPr txBox="1"/>
          <p:nvPr/>
        </p:nvSpPr>
        <p:spPr>
          <a:xfrm>
            <a:off x="7034086" y="3211152"/>
            <a:ext cx="4155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000" dirty="0" smtClean="0">
                <a:latin typeface="Courier"/>
                <a:cs typeface="Courier"/>
              </a:rPr>
              <a:t>URL</a:t>
            </a:r>
            <a:endParaRPr lang="de-DE" sz="1000" dirty="0">
              <a:latin typeface="Courier"/>
              <a:cs typeface="Courier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025714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877695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224</Words>
  <Application>Microsoft Macintosh PowerPoint</Application>
  <PresentationFormat>Bildschirmpräsentation (4:3)</PresentationFormat>
  <Paragraphs>59</Paragraphs>
  <Slides>3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4" baseType="lpstr">
      <vt:lpstr>Office Theme</vt:lpstr>
      <vt:lpstr>PowerPoint-Präsentation</vt:lpstr>
      <vt:lpstr>PowerPoint-Präsentation</vt:lpstr>
      <vt:lpstr>PowerPoint-Präsentation</vt:lpstr>
    </vt:vector>
  </TitlesOfParts>
  <Company>r92ym2gghvkr6t86df6dt2fqd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Mark Watson</dc:creator>
  <cp:lastModifiedBy>Thomas Stockhammer</cp:lastModifiedBy>
  <cp:revision>34</cp:revision>
  <dcterms:created xsi:type="dcterms:W3CDTF">2011-01-27T05:01:46Z</dcterms:created>
  <dcterms:modified xsi:type="dcterms:W3CDTF">2012-11-27T06:48:17Z</dcterms:modified>
</cp:coreProperties>
</file>

<file path=docProps/thumbnail.jpeg>
</file>